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62" r:id="rId4"/>
    <p:sldId id="263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896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26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576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1140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5283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89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03563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8210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4853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035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2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024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597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592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053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488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160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7234D9-852D-41F4-8A27-FAA10BC2C1D8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58A936-563F-4D10-88BB-2447D6B0CDF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57311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nchantedIllegalAzurevasespo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753051" y="3982997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i="1" dirty="0" err="1" smtClean="0">
                <a:ln>
                  <a:solidFill>
                    <a:schemeClr val="bg1"/>
                  </a:solidFill>
                </a:ln>
                <a:latin typeface="Adobe Devanagari" panose="02040503050201020203" pitchFamily="18" charset="0"/>
                <a:cs typeface="Adobe Devanagari" panose="02040503050201020203" pitchFamily="18" charset="0"/>
              </a:rPr>
              <a:t>Bachelor</a:t>
            </a:r>
            <a:r>
              <a:rPr lang="fr-BE" sz="2800" b="1" i="1" dirty="0" smtClean="0">
                <a:ln>
                  <a:solidFill>
                    <a:schemeClr val="bg1"/>
                  </a:solidFill>
                </a:ln>
                <a:latin typeface="Adobe Devanagari" panose="02040503050201020203" pitchFamily="18" charset="0"/>
                <a:cs typeface="Adobe Devanagari" panose="02040503050201020203" pitchFamily="18" charset="0"/>
              </a:rPr>
              <a:t> en Science Informatique</a:t>
            </a:r>
            <a:endParaRPr lang="fr-BE" sz="2800" b="1" i="1" dirty="0">
              <a:ln>
                <a:solidFill>
                  <a:schemeClr val="bg1"/>
                </a:solidFill>
              </a:ln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45909" y="2044005"/>
            <a:ext cx="89001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6000" b="1" dirty="0" smtClean="0">
                <a:ln>
                  <a:solidFill>
                    <a:schemeClr val="bg1"/>
                  </a:solidFill>
                </a:ln>
                <a:effectLst>
                  <a:glow rad="101600">
                    <a:srgbClr val="0070C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Détecteur de Malwares</a:t>
            </a:r>
          </a:p>
          <a:p>
            <a:pPr algn="ctr"/>
            <a:r>
              <a:rPr lang="fr-BE" sz="6000" b="1" dirty="0">
                <a:ln>
                  <a:solidFill>
                    <a:schemeClr val="bg1"/>
                  </a:solidFill>
                </a:ln>
                <a:effectLst>
                  <a:glow rad="101600">
                    <a:srgbClr val="0070C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</a:t>
            </a:r>
            <a:r>
              <a:rPr lang="fr-BE" sz="6000" b="1" dirty="0" smtClean="0">
                <a:ln>
                  <a:solidFill>
                    <a:schemeClr val="bg1"/>
                  </a:solidFill>
                </a:ln>
                <a:effectLst>
                  <a:glow rad="101600">
                    <a:srgbClr val="0070C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our les applications Android</a:t>
            </a:r>
            <a:endParaRPr lang="fr-BE" sz="6000" b="1" dirty="0">
              <a:ln>
                <a:solidFill>
                  <a:schemeClr val="bg1"/>
                </a:solidFill>
              </a:ln>
              <a:effectLst>
                <a:glow rad="101600">
                  <a:srgbClr val="0070C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71804" y="4519589"/>
            <a:ext cx="1460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>
                <a:ln>
                  <a:solidFill>
                    <a:schemeClr val="bg1"/>
                  </a:solidFill>
                </a:ln>
              </a:rPr>
              <a:t>ACHTATOU Sean</a:t>
            </a:r>
            <a:endParaRPr lang="fr-BE" sz="1200" b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975752" y="6550223"/>
            <a:ext cx="2232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/>
              <a:t>Université du Luxembourg</a:t>
            </a:r>
            <a:endParaRPr lang="fr-BE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1334073" y="0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smtClean="0"/>
              <a:t>2019-2020</a:t>
            </a: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8188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Project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73269" y="90389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But du projet</a:t>
            </a:r>
            <a:r>
              <a:rPr lang="fr-BE" b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endParaRPr lang="fr-B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02908" y="974742"/>
            <a:ext cx="984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Développement d’une application permettant d’analyser de possible signature malicieuses dans les applications Android. (App-MD)</a:t>
            </a:r>
          </a:p>
          <a:p>
            <a:pPr marL="285750" indent="-285750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Développement d’une application Android, sur Android Studio. (App-BICS)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73269" y="2084779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Domaines ayant été abordés :</a:t>
            </a:r>
            <a:r>
              <a:rPr lang="fr-BE" b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endParaRPr lang="fr-B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44290" y="2084779"/>
            <a:ext cx="86062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BE" sz="1400" b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Android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Environnement système pour smartphones.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Hautement sécurisé vis-à-vis des applications et de son propre système. (machine virtuelle, minimisation des privilèges)</a:t>
            </a:r>
          </a:p>
          <a:p>
            <a:pPr marL="285750" indent="-285750" algn="just">
              <a:buFontTx/>
              <a:buChar char="-"/>
            </a:pPr>
            <a:r>
              <a:rPr lang="fr-BE" sz="1400" b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Apps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(Applications Android)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Exécutable pour Android sous l’extension «.</a:t>
            </a:r>
            <a:r>
              <a:rPr lang="fr-BE" sz="1400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apk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 » écrit en </a:t>
            </a:r>
            <a:r>
              <a:rPr lang="fr-BE" sz="1400" b="1" dirty="0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Java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C++, Python.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Fonctionne sous l’utilisation de plusieurs composants (activités, services, receveurs de diffusions, fournisseurs de contenu)</a:t>
            </a:r>
          </a:p>
          <a:p>
            <a:pPr marL="285750" indent="-285750" algn="just">
              <a:buFontTx/>
              <a:buChar char="-"/>
            </a:pPr>
            <a:r>
              <a:rPr lang="fr-BE" sz="1400" b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Reverse Engineering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Décompile les applications ayant été compilés pour pouvoir en analyser les informations.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Possibilités d’utiliser différents outils : </a:t>
            </a:r>
            <a:r>
              <a:rPr lang="fr-BE" sz="1400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ApkTool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fr-BE" sz="1400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AndroGuard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fr-BE" sz="1400" b="1" dirty="0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JADX</a:t>
            </a:r>
          </a:p>
          <a:p>
            <a:pPr marL="285750" indent="-285750" algn="just">
              <a:buFontTx/>
              <a:buChar char="-"/>
            </a:pPr>
            <a:r>
              <a:rPr lang="fr-BE" sz="1400" b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Malwares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 ayant été développés dans l’intention malsaine de dérobé des informations personnelles, voire de prendre le contre de l’appareil, de l’utilisateur, afin d’en faire profit.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Installation, Activation, </a:t>
            </a:r>
            <a:r>
              <a:rPr lang="fr-BE" sz="1400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Payloads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techniques additionnelles</a:t>
            </a:r>
          </a:p>
          <a:p>
            <a:pPr marL="285750" indent="-285750" algn="just">
              <a:buFontTx/>
              <a:buChar char="-"/>
            </a:pPr>
            <a:r>
              <a:rPr lang="fr-BE" sz="1400" b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Intelligence Artificielle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Permet de résoudre plus facilement et de manière automatique des problèmes liés à la classification, authentification,…</a:t>
            </a:r>
          </a:p>
          <a:p>
            <a:pPr marL="742950" lvl="1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Utilisation du Machine Learning (</a:t>
            </a:r>
            <a:r>
              <a:rPr lang="fr-BE" sz="1400" b="1" dirty="0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K-</a:t>
            </a:r>
            <a:r>
              <a:rPr lang="fr-BE" sz="1400" b="1" dirty="0" err="1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Neirest</a:t>
            </a:r>
            <a:r>
              <a:rPr lang="fr-BE" sz="1400" b="1" dirty="0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-Neighbors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) et </a:t>
            </a:r>
            <a:r>
              <a:rPr lang="fr-BE" sz="1400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Deep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Learning (Neural Networks)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40" y="3892559"/>
            <a:ext cx="1619250" cy="18954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52" y="3649671"/>
            <a:ext cx="4810125" cy="23812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2" y="4840296"/>
            <a:ext cx="1322201" cy="132220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86" y="4677705"/>
            <a:ext cx="1371600" cy="13716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15" y="4301183"/>
            <a:ext cx="1093444" cy="20356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14" y="4736101"/>
            <a:ext cx="2834456" cy="15712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1" y="4805894"/>
            <a:ext cx="3764854" cy="1431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87" y="4840296"/>
            <a:ext cx="1643742" cy="164374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14" y="4840296"/>
            <a:ext cx="1711779" cy="171177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98" y="4845904"/>
            <a:ext cx="1399595" cy="14462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1" y="4841116"/>
            <a:ext cx="2279156" cy="14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 Android - </a:t>
            </a:r>
            <a:r>
              <a:rPr lang="fr-BE" sz="3600" b="1" dirty="0" err="1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Decomposition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34982" y="873595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 d’une application Android :</a:t>
            </a:r>
            <a:endParaRPr lang="fr-BE" b="1" u="sng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03588" y="873595"/>
            <a:ext cx="7673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BE" sz="1400" i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Manifest.xml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(information de l’application tel que son nom, sa version, les permissions utilisés,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représente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la structure de l’application.)</a:t>
            </a:r>
          </a:p>
          <a:p>
            <a:pPr marL="285750" indent="-285750" algn="just">
              <a:buFontTx/>
              <a:buChar char="-"/>
            </a:pPr>
            <a:r>
              <a:rPr lang="fr-BE" sz="1400" i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r>
              <a:rPr lang="fr-BE" sz="1400" i="1" dirty="0" err="1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dex</a:t>
            </a:r>
            <a:r>
              <a:rPr lang="fr-BE" sz="1400" i="1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(code Java ayant été compilés et converti en code </a:t>
            </a:r>
            <a:r>
              <a:rPr lang="fr-BE" sz="1400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dalvik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étant compréhensible pour la machine virtuelle d’Android)</a:t>
            </a:r>
          </a:p>
          <a:p>
            <a:pPr marL="285750" indent="-285750" algn="just">
              <a:buFontTx/>
              <a:buChar char="-"/>
            </a:pPr>
            <a:r>
              <a:rPr lang="fr-BE" sz="1400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r>
              <a:rPr lang="fr-BE" sz="1400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arsc</a:t>
            </a:r>
            <a:r>
              <a:rPr lang="fr-BE" sz="1400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(ressources de l’application ayant été dors et déjà compilé)</a:t>
            </a:r>
          </a:p>
          <a:p>
            <a:pPr marL="285750" indent="-285750" algn="just">
              <a:buFontTx/>
              <a:buChar char="-"/>
            </a:pPr>
            <a:r>
              <a:rPr lang="fr-BE" sz="1400" i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r</a:t>
            </a:r>
            <a:r>
              <a:rPr lang="fr-BE" sz="1400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es</a:t>
            </a:r>
            <a:r>
              <a:rPr lang="fr-BE" sz="1400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/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(ressources de l’application non compilé)</a:t>
            </a:r>
          </a:p>
          <a:p>
            <a:pPr marL="285750" indent="-285750" algn="just">
              <a:buFontTx/>
              <a:buChar char="-"/>
            </a:pPr>
            <a:r>
              <a:rPr lang="fr-BE" sz="1400" i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a</a:t>
            </a:r>
            <a:r>
              <a:rPr lang="fr-BE" sz="1400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ssets</a:t>
            </a:r>
            <a:r>
              <a:rPr lang="fr-BE" sz="1400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/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(atouts de l’application)</a:t>
            </a:r>
          </a:p>
          <a:p>
            <a:pPr marL="285750" indent="-285750" algn="just">
              <a:buFontTx/>
              <a:buChar char="-"/>
            </a:pPr>
            <a:r>
              <a:rPr lang="fr-BE" sz="1400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</a:t>
            </a:r>
            <a:r>
              <a:rPr lang="fr-BE" sz="1400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ib/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(code compilés des librairies utilisés pour l’application)</a:t>
            </a: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META-INF/ - MANIFEST.M`F¬CERT.SF¬CERT.RSA</a:t>
            </a:r>
            <a:endParaRPr lang="fr-BE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4906" y="352165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Détails </a:t>
            </a:r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concernant le fichier </a:t>
            </a:r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Manifeste 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endParaRPr lang="fr-B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166314" y="3521657"/>
            <a:ext cx="21820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Manifest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tag</a:t>
            </a:r>
          </a:p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&lt;permissions&gt;</a:t>
            </a:r>
          </a:p>
          <a:p>
            <a:pPr marL="285750" indent="-285750">
              <a:buFontTx/>
              <a:buChar char="-"/>
            </a:pP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&lt;use-</a:t>
            </a:r>
            <a:r>
              <a:rPr lang="fr-BE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features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&lt;application&gt;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</a:t>
            </a:r>
            <a:r>
              <a:rPr lang="fr-BE" dirty="0" err="1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activity</a:t>
            </a: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&lt;services&gt;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</a:t>
            </a:r>
            <a:r>
              <a:rPr lang="fr-BE" dirty="0" err="1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receivers</a:t>
            </a: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&lt;</a:t>
            </a:r>
            <a:r>
              <a:rPr lang="fr-BE" dirty="0" err="1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intent-filter</a:t>
            </a:r>
            <a:r>
              <a:rPr lang="fr-BE" dirty="0" smtClean="0">
                <a:solidFill>
                  <a:srgbClr val="00B0F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&gt;</a:t>
            </a:r>
            <a:endParaRPr lang="fr-BE" dirty="0">
              <a:solidFill>
                <a:srgbClr val="00B0F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69" y="2166257"/>
            <a:ext cx="3019494" cy="45574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60911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Résultats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2295" y="811924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Propriétés de l’App-MD 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endParaRPr lang="fr-B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87498" y="817914"/>
            <a:ext cx="40579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Permet de classifiés avec </a:t>
            </a:r>
            <a:r>
              <a:rPr lang="fr-BE" sz="1400" b="1" dirty="0" smtClean="0">
                <a:solidFill>
                  <a:srgbClr val="00B05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succès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90% des applications ayant été utilisés.</a:t>
            </a: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L’analyse d’une application ne se base que sur </a:t>
            </a:r>
            <a:r>
              <a:rPr lang="fr-BE" sz="1400" b="1" u="sng" dirty="0" smtClean="0">
                <a:solidFill>
                  <a:srgbClr val="FFC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deux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analyses distinctes, étant cela dit efficace concernant ses performances de classification.</a:t>
            </a:r>
            <a:endParaRPr lang="fr-BE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L’analyse peut être réalisé de manière </a:t>
            </a:r>
            <a:r>
              <a:rPr lang="fr-BE" sz="1400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automatique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ou </a:t>
            </a:r>
            <a:r>
              <a:rPr lang="fr-BE" sz="1400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manuelle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L’application prend en compte les possibilités de fichier manquants, l’impossibilité d’</a:t>
            </a:r>
            <a:r>
              <a:rPr lang="fr-BE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ffectuer une analyse et en informe l’utilisateur.</a:t>
            </a: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L’application ne peut analyser que des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applications 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ayant l’extension </a:t>
            </a:r>
            <a:r>
              <a:rPr lang="fr-BE" sz="1400" i="1" dirty="0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r>
              <a:rPr lang="fr-BE" sz="1400" i="1" dirty="0" err="1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apk</a:t>
            </a:r>
            <a:endParaRPr lang="fr-BE" sz="1400" i="1" dirty="0" smtClean="0">
              <a:solidFill>
                <a:srgbClr val="FF00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3447" y="3657869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Amélioration possible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:</a:t>
            </a:r>
            <a:endParaRPr lang="fr-B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35904" y="3657869"/>
            <a:ext cx="40608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Entrainement des modèles utilisés pour l’intelligence artificielle via plusieur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s milliers d’applications.</a:t>
            </a:r>
            <a:endParaRPr lang="fr-BE" sz="1400" dirty="0" smtClean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Appliqués des analyses avancées et plus complètes de l’ensemble des informations obtenus lors du « reverse engineering ».</a:t>
            </a:r>
            <a:endParaRPr lang="fr-BE" sz="1400" dirty="0" smtClean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Avoir la possibilité d’analyser des applications sous l’extension </a:t>
            </a:r>
            <a:r>
              <a:rPr lang="fr-BE" sz="1400" i="1" dirty="0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r>
              <a:rPr lang="fr-BE" sz="1400" i="1" dirty="0" err="1" smtClean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xapk</a:t>
            </a:r>
            <a:endParaRPr lang="fr-BE" sz="1400" i="1" dirty="0" smtClean="0">
              <a:solidFill>
                <a:srgbClr val="FF00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6656" y="5387407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Propriétés de l’App-BICS </a:t>
            </a:r>
            <a:r>
              <a:rPr lang="fr-BE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:</a:t>
            </a:r>
            <a:endParaRPr lang="fr-BE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30303" y="5387407"/>
            <a:ext cx="3934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Modeste application bénigne permettant l’utilisation de simples fonctionnalités.</a:t>
            </a:r>
          </a:p>
          <a:p>
            <a:pPr marL="285750" indent="-285750" algn="just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Possibilité d’activer ou de désactiver le </a:t>
            </a:r>
            <a:r>
              <a:rPr lang="fr-BE" sz="1400" b="1" u="sng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WI-FI</a:t>
            </a: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 de l’appareil.</a:t>
            </a:r>
          </a:p>
          <a:p>
            <a:pPr marL="285750" indent="-285750">
              <a:buFontTx/>
              <a:buChar char="-"/>
            </a:pPr>
            <a:r>
              <a:rPr lang="fr-BE" sz="1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 été correctement classifié par l’App-MD comme étant bel et bien une application bénigne.</a:t>
            </a:r>
            <a:endParaRPr lang="fr-BE" sz="1400" dirty="0" smtClean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69" y="737604"/>
            <a:ext cx="5043883" cy="562880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0" name="Ellipse 9"/>
          <p:cNvSpPr/>
          <p:nvPr/>
        </p:nvSpPr>
        <p:spPr>
          <a:xfrm>
            <a:off x="9456141" y="1154606"/>
            <a:ext cx="141514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FFFF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564550" y="20247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Ellipse 11"/>
          <p:cNvSpPr/>
          <p:nvPr/>
        </p:nvSpPr>
        <p:spPr>
          <a:xfrm>
            <a:off x="8650984" y="2851683"/>
            <a:ext cx="128989" cy="141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Ellipse 12"/>
          <p:cNvSpPr/>
          <p:nvPr/>
        </p:nvSpPr>
        <p:spPr>
          <a:xfrm>
            <a:off x="8638064" y="2847827"/>
            <a:ext cx="136000" cy="14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Flèche droite 13"/>
          <p:cNvSpPr/>
          <p:nvPr/>
        </p:nvSpPr>
        <p:spPr>
          <a:xfrm rot="8429857">
            <a:off x="8511553" y="5337544"/>
            <a:ext cx="407850" cy="2020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Flèche droite 14"/>
          <p:cNvSpPr/>
          <p:nvPr/>
        </p:nvSpPr>
        <p:spPr>
          <a:xfrm rot="5400000">
            <a:off x="8868833" y="5494107"/>
            <a:ext cx="407850" cy="20201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lèche droite 15"/>
          <p:cNvSpPr/>
          <p:nvPr/>
        </p:nvSpPr>
        <p:spPr>
          <a:xfrm rot="2740365">
            <a:off x="9196698" y="5346346"/>
            <a:ext cx="407850" cy="2020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64" y="1263558"/>
            <a:ext cx="2331477" cy="46629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52" y="1258978"/>
            <a:ext cx="2333767" cy="46675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99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10208 0.054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0586 0.1254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12546 L -0.07305 0.126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5 0.12685 L -0.1224 0.129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1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00586 0.124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622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4 0.12916 L -0.12513 0.2601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13 0.26018 L -0.12383 0.4796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9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12453 L 0.02657 0.2039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0.00231 L 0.07448 0.0849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412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1758 0.0770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6 0.20394 L 0.03216 0.345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703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8 0.08495 L 0.0724 0.2328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9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58 0.07708 L 0.11797 0.2266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0"/>
                            </p:stCondLst>
                            <p:childTnLst>
                              <p:par>
                                <p:cTn id="6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6 0.3456 L 0.03477 0.4650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604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4 0.23287 L 0.02904 0.3428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548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96 0.22662 L 0.02813 0.3444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581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83 0.47963 L -0.03841 0.5879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0"/>
                            </p:stCondLst>
                            <p:childTnLst>
                              <p:par>
                                <p:cTn id="7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9500"/>
                            </p:stCondLst>
                            <p:childTnLst>
                              <p:par>
                                <p:cTn id="9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5286 0.07848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391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-0.00195 0.0648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24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5756 0.0770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189769" y="3138884"/>
            <a:ext cx="5915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dirty="0" smtClean="0"/>
              <a:t>Merci pour votre attention</a:t>
            </a:r>
            <a:endParaRPr lang="fr-BE" sz="4000" dirty="0"/>
          </a:p>
        </p:txBody>
      </p:sp>
    </p:spTree>
    <p:extLst>
      <p:ext uri="{BB962C8B-B14F-4D97-AF65-F5344CB8AC3E}">
        <p14:creationId xmlns:p14="http://schemas.microsoft.com/office/powerpoint/2010/main" val="21855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94</TotalTime>
  <Words>373</Words>
  <Application>Microsoft Office PowerPoint</Application>
  <PresentationFormat>Grand écran</PresentationFormat>
  <Paragraphs>60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Adobe Devanagari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Sean Achtatou</dc:creator>
  <cp:lastModifiedBy>Sean Achtatou</cp:lastModifiedBy>
  <cp:revision>24</cp:revision>
  <dcterms:created xsi:type="dcterms:W3CDTF">2020-06-13T13:49:59Z</dcterms:created>
  <dcterms:modified xsi:type="dcterms:W3CDTF">2020-06-13T15:26:25Z</dcterms:modified>
</cp:coreProperties>
</file>